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7FA"/>
    <a:srgbClr val="75EEF7"/>
    <a:srgbClr val="A4F4FA"/>
    <a:srgbClr val="FFE1FF"/>
    <a:srgbClr val="FFCCFF"/>
    <a:srgbClr val="FFD3FF"/>
    <a:srgbClr val="FFEFFF"/>
    <a:srgbClr val="FFE5FF"/>
    <a:srgbClr val="FFEA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196" y="40"/>
      </p:cViewPr>
      <p:guideLst>
        <p:guide orient="horz" pos="3120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55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0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3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63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8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34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83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15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60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ABC8-F836-42E9-AAB5-79CFACBE9AE0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D646-E093-4916-A79A-227AD6122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05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1EA61CAF-DC30-41AA-8612-B84BF02BA0D4}"/>
              </a:ext>
            </a:extLst>
          </p:cNvPr>
          <p:cNvSpPr/>
          <p:nvPr/>
        </p:nvSpPr>
        <p:spPr>
          <a:xfrm>
            <a:off x="3479149" y="7080766"/>
            <a:ext cx="3138624" cy="906442"/>
          </a:xfrm>
          <a:prstGeom prst="roundRect">
            <a:avLst>
              <a:gd name="adj" fmla="val 25802"/>
            </a:avLst>
          </a:prstGeom>
          <a:solidFill>
            <a:srgbClr val="A4F4F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lnSpcReduction="10000"/>
          </a:bodyPr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お食事場所：上杉伯爵邸</a:t>
            </a:r>
            <a:endParaRPr kumimoji="1" lang="en-US" altLang="ja-JP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昼の部　 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11:00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14:00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endParaRPr kumimoji="1" lang="en-US" altLang="ja-JP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夜の部　 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17:00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21:00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レストラン定休日：毎週水曜日</a:t>
            </a:r>
            <a:endParaRPr kumimoji="1" lang="en-US" altLang="ja-JP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名様より受け付け　前日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16:00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までにご予約下さい </a:t>
            </a:r>
            <a:endParaRPr kumimoji="1" lang="en-US" altLang="ja-JP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ご利用 令和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12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31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日まで　申込み 令和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年１０月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31</a:t>
            </a:r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日まで</a:t>
            </a:r>
            <a:endParaRPr kumimoji="1" lang="en-US" altLang="ja-JP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問い合わせ：上杉伯爵邸　電話：</a:t>
            </a:r>
            <a:r>
              <a:rPr kumimoji="1" lang="en-US" altLang="ja-JP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0238-21-5121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13E19F6-3BCA-409F-8EFB-E81522D66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18745"/>
          <a:stretch/>
        </p:blipFill>
        <p:spPr>
          <a:xfrm>
            <a:off x="-129378" y="-49854"/>
            <a:ext cx="7016612" cy="3688614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FC65DE7-6805-4054-A25D-08E730F97C41}"/>
              </a:ext>
            </a:extLst>
          </p:cNvPr>
          <p:cNvSpPr/>
          <p:nvPr/>
        </p:nvSpPr>
        <p:spPr>
          <a:xfrm>
            <a:off x="-351130" y="8140396"/>
            <a:ext cx="7543177" cy="1847241"/>
          </a:xfrm>
          <a:prstGeom prst="rect">
            <a:avLst/>
          </a:prstGeom>
          <a:solidFill>
            <a:schemeClr val="bg1"/>
          </a:solidFill>
          <a:ln w="285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84F81FD-1DAC-4E13-8968-590E031927F0}"/>
              </a:ext>
            </a:extLst>
          </p:cNvPr>
          <p:cNvSpPr/>
          <p:nvPr/>
        </p:nvSpPr>
        <p:spPr>
          <a:xfrm>
            <a:off x="-832513" y="3600188"/>
            <a:ext cx="8422882" cy="1258505"/>
          </a:xfrm>
          <a:prstGeom prst="roundRect">
            <a:avLst>
              <a:gd name="adj" fmla="val 25802"/>
            </a:avLst>
          </a:prstGeom>
          <a:solidFill>
            <a:srgbClr val="A4F4F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kumimoji="1" lang="ja-JP" altLang="en-US" sz="16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56135E-A7B1-4D66-969B-B26E455399E2}"/>
              </a:ext>
            </a:extLst>
          </p:cNvPr>
          <p:cNvSpPr txBox="1"/>
          <p:nvPr/>
        </p:nvSpPr>
        <p:spPr>
          <a:xfrm>
            <a:off x="462193" y="8406812"/>
            <a:ext cx="2742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一般社団法人米沢観光コンベンション協会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道の駅米沢　総合観光案内所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山形県米沢市大字川井</a:t>
            </a:r>
            <a:r>
              <a:rPr lang="en-US" altLang="ja-JP" sz="800" dirty="0">
                <a:latin typeface="+mn-ea"/>
              </a:rPr>
              <a:t>1039‐1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0238‐40‐8400</a:t>
            </a:r>
            <a:endParaRPr lang="ja-JP" altLang="en-US" sz="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75488C-BE97-4A1D-9030-BB22B4C87726}"/>
              </a:ext>
            </a:extLst>
          </p:cNvPr>
          <p:cNvSpPr txBox="1"/>
          <p:nvPr/>
        </p:nvSpPr>
        <p:spPr>
          <a:xfrm>
            <a:off x="2658386" y="8412255"/>
            <a:ext cx="2742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株式会社トラベル企画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山形県米沢市金池二丁目</a:t>
            </a:r>
            <a:r>
              <a:rPr lang="en-US" altLang="ja-JP" sz="800" dirty="0">
                <a:latin typeface="+mn-ea"/>
              </a:rPr>
              <a:t>2-8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0238-22-4891</a:t>
            </a:r>
            <a:endParaRPr lang="ja-JP" altLang="en-US" sz="8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CB5A89-A0CC-443A-A859-A7E3317CFB32}"/>
              </a:ext>
            </a:extLst>
          </p:cNvPr>
          <p:cNvSpPr txBox="1"/>
          <p:nvPr/>
        </p:nvSpPr>
        <p:spPr>
          <a:xfrm>
            <a:off x="4449533" y="8406812"/>
            <a:ext cx="2742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山交観光株式会社米沢案内所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山形県米沢市駅前</a:t>
            </a:r>
            <a:r>
              <a:rPr lang="en-US" altLang="ja-JP" sz="800" dirty="0">
                <a:latin typeface="+mn-ea"/>
              </a:rPr>
              <a:t>2-2-58</a:t>
            </a:r>
          </a:p>
          <a:p>
            <a:r>
              <a:rPr lang="ja-JP" altLang="en-US" sz="800" dirty="0">
                <a:latin typeface="+mn-ea"/>
              </a:rPr>
              <a:t>（山交バス米沢営業所内）</a:t>
            </a:r>
            <a:endParaRPr lang="en-US" altLang="ja-JP" sz="800" dirty="0">
              <a:latin typeface="+mn-ea"/>
            </a:endParaRP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0238-22-1022</a:t>
            </a:r>
            <a:endParaRPr lang="ja-JP" altLang="en-US" sz="80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4B15C5-A5BF-4423-B2EF-E9949E28E020}"/>
              </a:ext>
            </a:extLst>
          </p:cNvPr>
          <p:cNvSpPr txBox="1"/>
          <p:nvPr/>
        </p:nvSpPr>
        <p:spPr>
          <a:xfrm>
            <a:off x="4449533" y="8951328"/>
            <a:ext cx="2742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株式会社山形読売旅行会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山形県米沢市金池</a:t>
            </a:r>
            <a:r>
              <a:rPr lang="en-US" altLang="ja-JP" sz="800" dirty="0">
                <a:latin typeface="+mn-ea"/>
              </a:rPr>
              <a:t>1-5-36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0238-23-6256</a:t>
            </a:r>
            <a:endParaRPr lang="ja-JP" altLang="en-US" sz="800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6FED70-B6AE-4537-929A-A58A7F4AD620}"/>
              </a:ext>
            </a:extLst>
          </p:cNvPr>
          <p:cNvSpPr txBox="1"/>
          <p:nvPr/>
        </p:nvSpPr>
        <p:spPr>
          <a:xfrm>
            <a:off x="2658386" y="8967770"/>
            <a:ext cx="2742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株式会社米沢ツーリストサービス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山形県米沢市中央</a:t>
            </a:r>
            <a:r>
              <a:rPr lang="en-US" altLang="ja-JP" sz="800" dirty="0">
                <a:latin typeface="+mn-ea"/>
              </a:rPr>
              <a:t>3-10-17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0238-23-0919</a:t>
            </a:r>
            <a:endParaRPr lang="ja-JP" altLang="en-US" sz="8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6DB3BD-846C-4658-AF44-451E158AA80F}"/>
              </a:ext>
            </a:extLst>
          </p:cNvPr>
          <p:cNvSpPr txBox="1"/>
          <p:nvPr/>
        </p:nvSpPr>
        <p:spPr>
          <a:xfrm>
            <a:off x="462193" y="8956771"/>
            <a:ext cx="2742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株式会社ＪＴＢプラネット米沢店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山形県米沢市金池</a:t>
            </a:r>
            <a:r>
              <a:rPr lang="en-US" altLang="ja-JP" sz="800" dirty="0">
                <a:latin typeface="+mn-ea"/>
              </a:rPr>
              <a:t>6-5-30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0238-22-5411</a:t>
            </a:r>
            <a:endParaRPr lang="ja-JP" altLang="en-US" sz="800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BAC673-2445-40A1-914E-EDFD4F4C2021}"/>
              </a:ext>
            </a:extLst>
          </p:cNvPr>
          <p:cNvSpPr txBox="1"/>
          <p:nvPr/>
        </p:nvSpPr>
        <p:spPr>
          <a:xfrm>
            <a:off x="462193" y="9380042"/>
            <a:ext cx="2742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+mn-ea"/>
              </a:rPr>
              <a:t>米沢平成観光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山形県米沢市大字竹井</a:t>
            </a:r>
            <a:r>
              <a:rPr lang="en-US" altLang="ja-JP" sz="800" dirty="0">
                <a:latin typeface="+mn-ea"/>
              </a:rPr>
              <a:t>1271</a:t>
            </a:r>
          </a:p>
          <a:p>
            <a:r>
              <a:rPr lang="en-US" altLang="ja-JP" sz="800" dirty="0">
                <a:latin typeface="+mn-ea"/>
              </a:rPr>
              <a:t>TEL</a:t>
            </a:r>
            <a:r>
              <a:rPr lang="ja-JP" altLang="en-US" sz="800" dirty="0">
                <a:latin typeface="+mn-ea"/>
              </a:rPr>
              <a:t>：</a:t>
            </a:r>
            <a:r>
              <a:rPr lang="en-US" altLang="ja-JP" sz="800" dirty="0">
                <a:latin typeface="+mn-ea"/>
              </a:rPr>
              <a:t>0238-28-0975</a:t>
            </a:r>
            <a:endParaRPr lang="ja-JP" altLang="en-US" sz="80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5BDAFD-0CC6-4978-960B-4E77795562F1}"/>
              </a:ext>
            </a:extLst>
          </p:cNvPr>
          <p:cNvSpPr txBox="1"/>
          <p:nvPr/>
        </p:nvSpPr>
        <p:spPr>
          <a:xfrm>
            <a:off x="2288273" y="9498209"/>
            <a:ext cx="4479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　　　　　　　お申し込みの際は旅行条件書をご確認ください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86B2D0-19D4-46EE-8E9B-15AA488B6633}"/>
              </a:ext>
            </a:extLst>
          </p:cNvPr>
          <p:cNvSpPr txBox="1"/>
          <p:nvPr/>
        </p:nvSpPr>
        <p:spPr>
          <a:xfrm>
            <a:off x="189826" y="8140396"/>
            <a:ext cx="6883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お申込みは米沢市内のこちらの旅行会社まで　</a:t>
            </a:r>
            <a:r>
              <a:rPr lang="en-US" altLang="ja-JP" sz="1000" dirty="0">
                <a:latin typeface="+mn-ea"/>
              </a:rPr>
              <a:t>※</a:t>
            </a:r>
            <a:r>
              <a:rPr lang="ja-JP" altLang="en-US" sz="1000" dirty="0">
                <a:latin typeface="+mn-ea"/>
              </a:rPr>
              <a:t>上杉伯爵邸ではお申込できません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C6084-8911-46DD-9128-D5382507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8761" y="2291547"/>
            <a:ext cx="1974683" cy="11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7E7223-DFA1-498E-8972-14C9F298BEAF}"/>
              </a:ext>
            </a:extLst>
          </p:cNvPr>
          <p:cNvSpPr txBox="1">
            <a:spLocks/>
          </p:cNvSpPr>
          <p:nvPr/>
        </p:nvSpPr>
        <p:spPr>
          <a:xfrm>
            <a:off x="-351130" y="-29760"/>
            <a:ext cx="7543177" cy="56981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rmAutofit/>
          </a:bodyPr>
          <a:lstStyle/>
          <a:p>
            <a:pPr algn="ctr"/>
            <a:r>
              <a:rPr lang="ja-JP" altLang="en-US" dirty="0">
                <a:effectLst>
                  <a:outerShdw blurRad="63500" sx="102000" sy="102000" algn="ctr" rotWithShape="0">
                    <a:srgbClr val="75EEF7">
                      <a:alpha val="4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やまがた夏旅を使ったと～ってもお得な食事プラン</a:t>
            </a:r>
          </a:p>
        </p:txBody>
      </p:sp>
      <p:pic>
        <p:nvPicPr>
          <p:cNvPr id="24" name="グラフィックス 23" descr="閉じる">
            <a:extLst>
              <a:ext uri="{FF2B5EF4-FFF2-40B4-BE49-F238E27FC236}">
                <a16:creationId xmlns:a16="http://schemas.microsoft.com/office/drawing/2014/main" id="{8452E52E-45D0-467C-9F61-1C93B24E7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99063" y="5462245"/>
            <a:ext cx="914400" cy="914400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041A827-FA6A-4A36-A699-315A482CB5D7}"/>
              </a:ext>
            </a:extLst>
          </p:cNvPr>
          <p:cNvSpPr/>
          <p:nvPr/>
        </p:nvSpPr>
        <p:spPr>
          <a:xfrm>
            <a:off x="144561" y="3709210"/>
            <a:ext cx="2623900" cy="1080670"/>
          </a:xfrm>
          <a:prstGeom prst="roundRect">
            <a:avLst>
              <a:gd name="adj" fmla="val 25802"/>
            </a:avLst>
          </a:prstGeom>
          <a:solidFill>
            <a:srgbClr val="A4F4F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fontScale="77500" lnSpcReduction="20000"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5,000</a:t>
            </a:r>
            <a:r>
              <a:rPr kumimoji="1" lang="ja-JP" altLang="en-US" sz="1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円コース</a:t>
            </a:r>
            <a:r>
              <a:rPr kumimoji="1" lang="en-US" altLang="ja-JP" sz="1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2,500</a:t>
            </a:r>
            <a:r>
              <a:rPr kumimoji="1" lang="ja-JP" altLang="en-US" sz="1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円割引適用</a:t>
            </a:r>
            <a:br>
              <a:rPr kumimoji="1"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1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お支払い実額</a:t>
            </a:r>
            <a:r>
              <a:rPr kumimoji="1" lang="en-US" altLang="ja-JP" sz="21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2,500</a:t>
            </a:r>
            <a:r>
              <a:rPr kumimoji="1" lang="ja-JP" altLang="en-US" sz="21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kumimoji="1" lang="en-US" altLang="ja-JP" sz="21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6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四季 味わい膳</a:t>
            </a:r>
            <a:br>
              <a:rPr kumimoji="1" lang="en-US" altLang="ja-JP" sz="16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デザート付き</a:t>
            </a:r>
            <a:endParaRPr kumimoji="1" lang="en-US" altLang="ja-JP" sz="16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0E5E13C-38A2-4FB8-9FA6-C9379245CFD6}"/>
              </a:ext>
            </a:extLst>
          </p:cNvPr>
          <p:cNvSpPr txBox="1"/>
          <p:nvPr/>
        </p:nvSpPr>
        <p:spPr>
          <a:xfrm>
            <a:off x="5721188" y="6972335"/>
            <a:ext cx="149846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写真はイメージです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1DD09B-A36C-4227-BB56-188BAD6D879E}"/>
              </a:ext>
            </a:extLst>
          </p:cNvPr>
          <p:cNvSpPr/>
          <p:nvPr/>
        </p:nvSpPr>
        <p:spPr>
          <a:xfrm>
            <a:off x="415314" y="2228220"/>
            <a:ext cx="1754090" cy="124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82B4800-DE0D-4203-84F3-AAAAE0E9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0" y="2738161"/>
            <a:ext cx="1510712" cy="7034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D469695-84DB-4B0E-8905-8B3DEC097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2" y="2302042"/>
            <a:ext cx="839627" cy="474971"/>
          </a:xfrm>
          <a:prstGeom prst="rect">
            <a:avLst/>
          </a:prstGeom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3AE41D3-2E3D-4936-A008-F60856F37191}"/>
              </a:ext>
            </a:extLst>
          </p:cNvPr>
          <p:cNvSpPr/>
          <p:nvPr/>
        </p:nvSpPr>
        <p:spPr>
          <a:xfrm>
            <a:off x="3866024" y="3698796"/>
            <a:ext cx="2945763" cy="1121378"/>
          </a:xfrm>
          <a:prstGeom prst="roundRect">
            <a:avLst>
              <a:gd name="adj" fmla="val 25802"/>
            </a:avLst>
          </a:prstGeom>
          <a:solidFill>
            <a:srgbClr val="A4F4F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lnSpcReduction="10000"/>
          </a:bodyPr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10,000</a:t>
            </a:r>
            <a:r>
              <a:rPr kumimoji="1" lang="ja-JP" altLang="en-US" sz="11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円コース</a:t>
            </a:r>
            <a:r>
              <a:rPr kumimoji="1" lang="en-US" altLang="ja-JP" sz="11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5,000</a:t>
            </a:r>
            <a:r>
              <a:rPr kumimoji="1" lang="ja-JP" altLang="en-US" sz="11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円割引適用</a:t>
            </a:r>
            <a:br>
              <a:rPr kumimoji="1"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お支払い実額</a:t>
            </a:r>
            <a:r>
              <a:rPr kumimoji="1" lang="en-US" altLang="ja-JP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5,000</a:t>
            </a:r>
            <a:r>
              <a:rPr kumimoji="1" lang="ja-JP" altLang="en-US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kumimoji="1" lang="en-US" altLang="ja-JP" sz="16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米沢牛 美食コース</a:t>
            </a:r>
            <a:endParaRPr kumimoji="1" lang="en-US" altLang="ja-JP" sz="20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デザート付き</a:t>
            </a:r>
            <a:endParaRPr kumimoji="1" lang="en-US" altLang="ja-JP" sz="12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0126CFF-B12E-4BC9-8C86-90D9CF095BEC}"/>
              </a:ext>
            </a:extLst>
          </p:cNvPr>
          <p:cNvSpPr/>
          <p:nvPr/>
        </p:nvSpPr>
        <p:spPr>
          <a:xfrm>
            <a:off x="-3219707" y="6436700"/>
            <a:ext cx="2923019" cy="729241"/>
          </a:xfrm>
          <a:prstGeom prst="roundRect">
            <a:avLst/>
          </a:prstGeom>
          <a:solidFill>
            <a:srgbClr val="FFFF00"/>
          </a:solidFill>
          <a:ln>
            <a:solidFill>
              <a:srgbClr val="A4F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期間延長決定！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申込み　令和</a:t>
            </a:r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</a:rPr>
              <a:t>年 </a:t>
            </a:r>
            <a:r>
              <a:rPr kumimoji="1" lang="en-US" altLang="ja-JP" sz="1400" dirty="0">
                <a:solidFill>
                  <a:schemeClr val="tx1"/>
                </a:solidFill>
              </a:rPr>
              <a:t>8</a:t>
            </a:r>
            <a:r>
              <a:rPr kumimoji="1" lang="ja-JP" altLang="en-US" sz="1400" dirty="0">
                <a:solidFill>
                  <a:schemeClr val="tx1"/>
                </a:solidFill>
              </a:rPr>
              <a:t>月</a:t>
            </a:r>
            <a:r>
              <a:rPr kumimoji="1" lang="en-US" altLang="ja-JP" sz="1400" dirty="0">
                <a:solidFill>
                  <a:schemeClr val="tx1"/>
                </a:solidFill>
              </a:rPr>
              <a:t>31</a:t>
            </a:r>
            <a:r>
              <a:rPr kumimoji="1" lang="ja-JP" altLang="en-US" sz="1400" dirty="0">
                <a:solidFill>
                  <a:schemeClr val="tx1"/>
                </a:solidFill>
              </a:rPr>
              <a:t>日まで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ご利用　令和</a:t>
            </a:r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</a:rPr>
              <a:t>年</a:t>
            </a:r>
            <a:r>
              <a:rPr kumimoji="1" lang="en-US" altLang="ja-JP" sz="1400" dirty="0">
                <a:solidFill>
                  <a:schemeClr val="tx1"/>
                </a:solidFill>
              </a:rPr>
              <a:t>12</a:t>
            </a:r>
            <a:r>
              <a:rPr kumimoji="1" lang="ja-JP" altLang="en-US" sz="1400" dirty="0">
                <a:solidFill>
                  <a:schemeClr val="tx1"/>
                </a:solidFill>
              </a:rPr>
              <a:t>月</a:t>
            </a:r>
            <a:r>
              <a:rPr kumimoji="1" lang="en-US" altLang="ja-JP" sz="1400" dirty="0">
                <a:solidFill>
                  <a:schemeClr val="tx1"/>
                </a:solidFill>
              </a:rPr>
              <a:t>31</a:t>
            </a:r>
            <a:r>
              <a:rPr kumimoji="1" lang="ja-JP" altLang="en-US" sz="1400" dirty="0">
                <a:solidFill>
                  <a:schemeClr val="tx1"/>
                </a:solidFill>
              </a:rPr>
              <a:t>日まで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DF6253-4E43-4C79-9DA8-2ED8F2BB2B88}"/>
              </a:ext>
            </a:extLst>
          </p:cNvPr>
          <p:cNvSpPr txBox="1"/>
          <p:nvPr/>
        </p:nvSpPr>
        <p:spPr>
          <a:xfrm>
            <a:off x="314556" y="7715623"/>
            <a:ext cx="74301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割引対象は山形県民限定となります。</a:t>
            </a:r>
            <a:endParaRPr lang="en-US" altLang="ja-JP" sz="11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緊急事態宣言が発出されている場合、対象市町村にお住いの方は対象外となります。</a:t>
            </a:r>
            <a:endParaRPr lang="ja-JP" altLang="en-US" sz="1100" dirty="0">
              <a:latin typeface="+mn-ea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45507AB-FE22-48EE-BA0B-30AF80144C7B}"/>
              </a:ext>
            </a:extLst>
          </p:cNvPr>
          <p:cNvSpPr/>
          <p:nvPr/>
        </p:nvSpPr>
        <p:spPr>
          <a:xfrm>
            <a:off x="4653618" y="7838839"/>
            <a:ext cx="1889826" cy="333227"/>
          </a:xfrm>
          <a:prstGeom prst="roundRect">
            <a:avLst>
              <a:gd name="adj" fmla="val 25802"/>
            </a:avLst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他クーポンとの併用はできません</a:t>
            </a:r>
            <a:endParaRPr kumimoji="1" lang="en-US" altLang="ja-JP" sz="7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59FAB7-FB57-4C7C-A2B4-83F8A592A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03" y="4892955"/>
            <a:ext cx="2414158" cy="24141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DD7C69C-53F7-456D-85A2-57A2C6FA9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673" y="6401642"/>
            <a:ext cx="1177034" cy="119106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D86E3FD-17A3-427C-B617-80E18C1EA1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402" y="5009605"/>
            <a:ext cx="2911294" cy="1983106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D96A97D-61A8-4868-92E2-692A221C3C1E}"/>
              </a:ext>
            </a:extLst>
          </p:cNvPr>
          <p:cNvCxnSpPr>
            <a:cxnSpLocks/>
          </p:cNvCxnSpPr>
          <p:nvPr/>
        </p:nvCxnSpPr>
        <p:spPr>
          <a:xfrm>
            <a:off x="3392488" y="3441573"/>
            <a:ext cx="0" cy="4397266"/>
          </a:xfrm>
          <a:prstGeom prst="line">
            <a:avLst/>
          </a:prstGeom>
          <a:ln w="31750" cmpd="dbl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0F50BB1E-CD94-4120-8518-B33B35636D8D}"/>
              </a:ext>
            </a:extLst>
          </p:cNvPr>
          <p:cNvSpPr/>
          <p:nvPr/>
        </p:nvSpPr>
        <p:spPr>
          <a:xfrm>
            <a:off x="2105563" y="3303786"/>
            <a:ext cx="2507632" cy="654325"/>
          </a:xfrm>
          <a:prstGeom prst="wedgeEllipseCallout">
            <a:avLst>
              <a:gd name="adj1" fmla="val -18956"/>
              <a:gd name="adj2" fmla="val -6001"/>
            </a:avLst>
          </a:prstGeom>
          <a:solidFill>
            <a:srgbClr val="DC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さらに</a:t>
            </a:r>
            <a:r>
              <a:rPr lang="en-US" altLang="ja-JP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2,000</a:t>
            </a:r>
            <a:r>
              <a:rPr lang="ja-JP" altLang="en-US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r>
              <a:rPr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</a:t>
            </a:r>
            <a:endParaRPr lang="en-US" altLang="ja-JP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お買い物クーポン付き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F27F4B3-93CB-45B1-B13D-86F72B0F194C}"/>
              </a:ext>
            </a:extLst>
          </p:cNvPr>
          <p:cNvSpPr txBox="1"/>
          <p:nvPr/>
        </p:nvSpPr>
        <p:spPr>
          <a:xfrm>
            <a:off x="2077108" y="7589561"/>
            <a:ext cx="149846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写真はイメージです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C3AD36-C3FA-4F89-B361-24A3BD6A42D9}"/>
              </a:ext>
            </a:extLst>
          </p:cNvPr>
          <p:cNvSpPr txBox="1"/>
          <p:nvPr/>
        </p:nvSpPr>
        <p:spPr>
          <a:xfrm>
            <a:off x="341426" y="7305720"/>
            <a:ext cx="149846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以前と内容が変更になっております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98EA4C8-5C16-4806-8B7D-D6689295BFF0}"/>
              </a:ext>
            </a:extLst>
          </p:cNvPr>
          <p:cNvSpPr txBox="1"/>
          <p:nvPr/>
        </p:nvSpPr>
        <p:spPr>
          <a:xfrm>
            <a:off x="3549583" y="6951397"/>
            <a:ext cx="149846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以前と内容が変更になっております</a:t>
            </a:r>
          </a:p>
        </p:txBody>
      </p:sp>
    </p:spTree>
    <p:extLst>
      <p:ext uri="{BB962C8B-B14F-4D97-AF65-F5344CB8AC3E}">
        <p14:creationId xmlns:p14="http://schemas.microsoft.com/office/powerpoint/2010/main" val="24114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330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上杉 伯爵邸</dc:creator>
  <cp:lastModifiedBy>上杉 伯爵邸</cp:lastModifiedBy>
  <cp:revision>55</cp:revision>
  <cp:lastPrinted>2021-07-01T02:13:28Z</cp:lastPrinted>
  <dcterms:created xsi:type="dcterms:W3CDTF">2021-04-20T11:20:29Z</dcterms:created>
  <dcterms:modified xsi:type="dcterms:W3CDTF">2021-07-11T06:51:12Z</dcterms:modified>
</cp:coreProperties>
</file>